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  <p:sldMasterId id="2147483786" r:id="rId2"/>
  </p:sldMasterIdLst>
  <p:notesMasterIdLst>
    <p:notesMasterId r:id="rId17"/>
  </p:notesMasterIdLst>
  <p:sldIdLst>
    <p:sldId id="259" r:id="rId3"/>
    <p:sldId id="256" r:id="rId4"/>
    <p:sldId id="260" r:id="rId5"/>
    <p:sldId id="261" r:id="rId6"/>
    <p:sldId id="258" r:id="rId7"/>
    <p:sldId id="263" r:id="rId8"/>
    <p:sldId id="269" r:id="rId9"/>
    <p:sldId id="271" r:id="rId10"/>
    <p:sldId id="265" r:id="rId11"/>
    <p:sldId id="267" r:id="rId12"/>
    <p:sldId id="270" r:id="rId13"/>
    <p:sldId id="268" r:id="rId14"/>
    <p:sldId id="264" r:id="rId15"/>
    <p:sldId id="26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22T20:55:48.07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32,'9'-1,"-1"0,0 0,1-1,-1 0,0-1,0 0,40-8,34 5,1 5,5 3,25 0,1067-2,-1152 1,0 2,0 1,2 1,3 1,27 1,-21-3,24 6,-26-4,31 1,9-6,-50-2,0 1,0 2,1 0,11 4,-7 0,-1-2,1-2,31 0,30 1,20 20,3-18,71-6,-51-1,-90 1,-25 0,1 1,0 1,0 0,-1 2,1 0,0 2,1 1,1-2,-1 0,1-1,11-1,99-3,-56-1,2488 1,-1310 2,-1224 1,-1 1,0 2,0 1,9 4,-2-1,1-1,14-1,54 6,-48-6,1-1,7-4,1764-3,-1811 0,0-1,0-1,0-1,-1-1,17-6,-15 4,0 1,0 1,0 1,1 1,1 1,203 3,-97 2,24-6,-134 0,0-1,0 0,0-2,-1 0,15-7,44-13,58-7,-112 28,0 2,1 1,21 1,-21 1,1-1,-1-1,13-4,-2-1,14-5,2 3,-1 1,1 3,3 2,1248 5,-1277-2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4-22T20:55:52.4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0,'4636'0,"-4614"1,-1 2,1 0,12 4,-9-2,1-1,6 0,304-2,-173-4,546 2,-697 1,0 0,0 1,0 0,0 1,-1 1,1 0,-1 0,6 4,8 2,-6-3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CBFBA-4327-44C0-A15E-FC499FE58802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D1829C-A0D3-4B78-9D12-CCD9BDF8B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99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C2A3-C9ED-48BD-B50F-2745712F2F94}" type="datetime1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8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4E05-2C47-49FA-A6A8-D5684265F06B}" type="datetime1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7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0872-0992-4F8D-8510-AC6E70C5F5CD}" type="datetime1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27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5C2A3-C9ED-48BD-B50F-2745712F2F94}" type="datetime1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9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B2D6-D9FC-4441-82F7-C61054C72242}" type="datetime1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93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19E1-6B5D-4563-8D38-44115E80BD89}" type="datetime1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35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7BE4E-B58A-4526-8A4C-328AC68E6607}" type="datetime1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76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EF04-D43A-4A7F-8953-9B05CCC675A8}" type="datetime1">
              <a:rPr lang="en-US" smtClean="0"/>
              <a:t>4/23/2018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15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DA0C5-25FD-48CE-9F51-D7BDD3FAF266}" type="datetime1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99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BFBC-6622-47A4-A69F-AF1D819F9032}" type="datetime1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780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B0C73-1C28-4292-B790-6CDB195B5256}" type="datetime1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8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7B2D6-D9FC-4441-82F7-C61054C72242}" type="datetime1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25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5FB20-A496-4F82-BB44-2601948B2C53}" type="datetime1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771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6AFA-A991-4E05-834D-0BBFD7BEA558}" type="datetime1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53281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6AFA-A991-4E05-834D-0BBFD7BEA558}" type="datetime1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04430"/>
      </p:ext>
    </p:extLst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6AFA-A991-4E05-834D-0BBFD7BEA558}" type="datetime1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8381573"/>
      </p:ext>
    </p:extLst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6AFA-A991-4E05-834D-0BBFD7BEA558}" type="datetime1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00423"/>
      </p:ext>
    </p:extLst>
  </p:cSld>
  <p:clrMapOvr>
    <a:masterClrMapping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6AFA-A991-4E05-834D-0BBFD7BEA558}" type="datetime1">
              <a:rPr lang="en-US" smtClean="0"/>
              <a:t>4/23/2018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08523"/>
      </p:ext>
    </p:extLst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C6AFA-A991-4E05-834D-0BBFD7BEA558}" type="datetime1">
              <a:rPr lang="en-US" smtClean="0"/>
              <a:t>4/23/2018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51353"/>
      </p:ext>
    </p:extLst>
  </p:cSld>
  <p:clrMapOvr>
    <a:masterClrMapping/>
  </p:clrMapOvr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4E05-2C47-49FA-A6A8-D5684265F06B}" type="datetime1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938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0872-0992-4F8D-8510-AC6E70C5F5CD}" type="datetime1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6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19E1-6B5D-4563-8D38-44115E80BD89}" type="datetime1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7BE4E-B58A-4526-8A4C-328AC68E6607}" type="datetime1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82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EF04-D43A-4A7F-8953-9B05CCC675A8}" type="datetime1">
              <a:rPr lang="en-US" smtClean="0"/>
              <a:t>4/23/2018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23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DA0C5-25FD-48CE-9F51-D7BDD3FAF266}" type="datetime1">
              <a:rPr lang="en-US" smtClean="0"/>
              <a:t>4/23/2018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9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2BFBC-6622-47A4-A69F-AF1D819F9032}" type="datetime1">
              <a:rPr lang="en-US" smtClean="0"/>
              <a:t>4/23/2018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2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B0C73-1C28-4292-B790-6CDB195B5256}" type="datetime1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5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5FB20-A496-4F82-BB44-2601948B2C53}" type="datetime1">
              <a:rPr lang="en-US" smtClean="0"/>
              <a:t>4/23/2018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Pooja Sawant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8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C6AFA-A991-4E05-834D-0BBFD7BEA558}" type="datetime1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Pooja Sawant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4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58C6AFA-A991-4E05-834D-0BBFD7BEA558}" type="datetime1">
              <a:rPr lang="en-US" smtClean="0"/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Pooja Sawant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A6C0E-BED3-47A8-9ABA-565F0C5DF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48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2.vet.cornell.edu/departments-centers-and-institutes/baker-institute/about-us/animal-health-articles/canine-parvovirus" TargetMode="External"/><Relationship Id="rId3" Type="http://schemas.openxmlformats.org/officeDocument/2006/relationships/hyperlink" Target="http://vetfolio-vetstreet.s3.amazonaws.com/2a/c3dfa0a9a611e087120050568d3693/file/VT0511_Tabor_CE.pdf" TargetMode="External"/><Relationship Id="rId7" Type="http://schemas.openxmlformats.org/officeDocument/2006/relationships/hyperlink" Target="http://www.billingsanimalfamilyhospital.com/blog/parvo-and-the-importance-of-prevention/#.Wtjq84jwY2w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maddiesfund.org/an-historical-timeline-of-canine-parvovirus.htm" TargetMode="External"/><Relationship Id="rId5" Type="http://schemas.openxmlformats.org/officeDocument/2006/relationships/hyperlink" Target="https://www.avma.org/public/PetCare/Pages/Canine-Parvovirus-FAQs.aspx" TargetMode="External"/><Relationship Id="rId4" Type="http://schemas.openxmlformats.org/officeDocument/2006/relationships/hyperlink" Target="https://www.ncbi.nlm.nih.gov/pmc/articles/PMC3550768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customXml" Target="../ink/ink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495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4079C7AB-27A2-4789-81A7-6CEFC36E84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734" r="2125" b="12933"/>
          <a:stretch/>
        </p:blipFill>
        <p:spPr>
          <a:xfrm>
            <a:off x="407105" y="958194"/>
            <a:ext cx="11377790" cy="5321020"/>
          </a:xfrm>
          <a:prstGeom prst="rect">
            <a:avLst/>
          </a:prstGeom>
          <a:effectLst/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08932A-DC95-4E02-804C-2B6FA83CD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8350" y="6553199"/>
            <a:ext cx="5453650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b="0" i="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Pooja Sawant</a:t>
            </a:r>
          </a:p>
        </p:txBody>
      </p:sp>
    </p:spTree>
    <p:extLst>
      <p:ext uri="{BB962C8B-B14F-4D97-AF65-F5344CB8AC3E}">
        <p14:creationId xmlns:p14="http://schemas.microsoft.com/office/powerpoint/2010/main" val="41660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2BEFF1-896C-45B1-B02C-96A6A1BC38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A768A8-4FED-4ED8-9E46-6BE72188EC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598F259-6F54-47A3-8D13-1603D786A3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1FD73-8584-4A06-9AF0-64216B66D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04864" y="6553199"/>
            <a:ext cx="3987136" cy="3048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b="0" i="0" kern="12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Pooja Sawant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B22CC-4762-4571-A810-BADA50E48A87}"/>
              </a:ext>
            </a:extLst>
          </p:cNvPr>
          <p:cNvSpPr txBox="1"/>
          <p:nvPr/>
        </p:nvSpPr>
        <p:spPr>
          <a:xfrm>
            <a:off x="653143" y="1645920"/>
            <a:ext cx="3522879" cy="44708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FUTURE SCOPE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F7869-E531-42C0-A8FE-C81A55A3A53C}"/>
              </a:ext>
            </a:extLst>
          </p:cNvPr>
          <p:cNvSpPr txBox="1"/>
          <p:nvPr/>
        </p:nvSpPr>
        <p:spPr>
          <a:xfrm>
            <a:off x="5204109" y="1645920"/>
            <a:ext cx="5919503" cy="4470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Can generalize the prototype for other canine-related diseases.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Can increase the scope of current prototype.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Add treatment medications prescribed.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Add Vaccinations given for a particular strain.</a:t>
            </a: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Add more medical aspects.</a:t>
            </a:r>
          </a:p>
        </p:txBody>
      </p:sp>
    </p:spTree>
    <p:extLst>
      <p:ext uri="{BB962C8B-B14F-4D97-AF65-F5344CB8AC3E}">
        <p14:creationId xmlns:p14="http://schemas.microsoft.com/office/powerpoint/2010/main" val="302978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052BEFF1-896C-45B1-B02C-96A6A1BC389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0BA768A8-4FED-4ED8-9E46-6BE72188EC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Freeform: Shape 16">
            <a:extLst>
              <a:ext uri="{FF2B5EF4-FFF2-40B4-BE49-F238E27FC236}">
                <a16:creationId xmlns:a16="http://schemas.microsoft.com/office/drawing/2014/main" id="{8598F259-6F54-47A3-8D13-1603D786A3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58BA4-CD7D-4563-AD2F-E75FF06D6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1176" y="6355080"/>
            <a:ext cx="3987136" cy="3048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Pooja Sawant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6F016F-07DF-4450-9E73-DAB0D775594E}"/>
              </a:ext>
            </a:extLst>
          </p:cNvPr>
          <p:cNvSpPr txBox="1"/>
          <p:nvPr/>
        </p:nvSpPr>
        <p:spPr>
          <a:xfrm>
            <a:off x="653143" y="1645920"/>
            <a:ext cx="3522879" cy="44708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Reference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9C9FF-1DF5-4B85-A9A7-F3B700C1EA0A}"/>
              </a:ext>
            </a:extLst>
          </p:cNvPr>
          <p:cNvSpPr txBox="1"/>
          <p:nvPr/>
        </p:nvSpPr>
        <p:spPr>
          <a:xfrm>
            <a:off x="5204109" y="1361440"/>
            <a:ext cx="5919503" cy="4470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300" u="sng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  <a:hlinkClick r:id="rId3"/>
              </a:rPr>
              <a:t>http://vetfolio-vetstreet.s3.amazonaws.com/2a/c3dfa0a9a611e087120050568d3693/file/VT0511_Tabor_CE.pdf</a:t>
            </a:r>
            <a:endParaRPr lang="en-US" sz="1300" u="sng" dirty="0">
              <a:solidFill>
                <a:schemeClr val="bg1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300" u="sng" dirty="0">
              <a:solidFill>
                <a:schemeClr val="bg1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300" u="sng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  <a:hlinkClick r:id="rId4"/>
              </a:rPr>
              <a:t>https://www.ncbi.nlm.nih.gov/pmc/articles/PMC3550768/</a:t>
            </a:r>
            <a:endParaRPr lang="en-US" sz="1300" dirty="0">
              <a:solidFill>
                <a:schemeClr val="bg1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300" dirty="0">
              <a:solidFill>
                <a:schemeClr val="bg1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300" u="sng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  <a:hlinkClick r:id="rId5"/>
              </a:rPr>
              <a:t>https://www.avma.org/public/PetCare/Pages/Canine-Parvovirus-FAQs.aspx</a:t>
            </a:r>
            <a:endParaRPr lang="en-US" sz="1300" dirty="0">
              <a:solidFill>
                <a:schemeClr val="bg1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300" dirty="0">
              <a:solidFill>
                <a:schemeClr val="bg1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300" u="sng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  <a:hlinkClick r:id="rId6"/>
              </a:rPr>
              <a:t>http://www.maddiesfund.org/an-historical-timeline-of-canine-parvovirus.htm</a:t>
            </a:r>
            <a:endParaRPr lang="en-US" sz="1300" dirty="0">
              <a:solidFill>
                <a:schemeClr val="bg1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300" dirty="0">
              <a:solidFill>
                <a:schemeClr val="bg1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300" u="sng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  <a:hlinkClick r:id="rId7"/>
              </a:rPr>
              <a:t>http://www.billingsanimalfamilyhospital.com/blog/parvo-and-the-importance-of-prevention/#.Wtjq84jwY2w</a:t>
            </a:r>
            <a:endParaRPr lang="en-US" sz="1300" dirty="0">
              <a:solidFill>
                <a:schemeClr val="bg1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300" dirty="0">
              <a:solidFill>
                <a:schemeClr val="bg1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1300" u="sng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  <a:hlinkClick r:id="rId8"/>
              </a:rPr>
              <a:t>https://www2.vet.cornell.edu/departments-centers-and-institutes/baker-institute/about-us/animal-health-articles/canine-parvovirus</a:t>
            </a:r>
            <a:endParaRPr lang="en-US" sz="1300" dirty="0">
              <a:solidFill>
                <a:schemeClr val="bg1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sz="1300" dirty="0">
              <a:solidFill>
                <a:schemeClr val="bg1"/>
              </a:solidFill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02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C66AE7-751B-4B41-96FE-693A5BDA05FA}"/>
              </a:ext>
            </a:extLst>
          </p:cNvPr>
          <p:cNvSpPr/>
          <p:nvPr/>
        </p:nvSpPr>
        <p:spPr>
          <a:xfrm>
            <a:off x="437205" y="3671423"/>
            <a:ext cx="3984104" cy="92333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 !!!</a:t>
            </a:r>
          </a:p>
        </p:txBody>
      </p:sp>
    </p:spTree>
    <p:extLst>
      <p:ext uri="{BB962C8B-B14F-4D97-AF65-F5344CB8AC3E}">
        <p14:creationId xmlns:p14="http://schemas.microsoft.com/office/powerpoint/2010/main" val="414142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588D0F-C6F6-4C63-8E8B-F72164908A41}"/>
              </a:ext>
            </a:extLst>
          </p:cNvPr>
          <p:cNvSpPr txBox="1"/>
          <p:nvPr/>
        </p:nvSpPr>
        <p:spPr>
          <a:xfrm>
            <a:off x="667512" y="1517904"/>
            <a:ext cx="44988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Questions ???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86A36-8801-498E-9484-F71746A84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492875"/>
            <a:ext cx="4114800" cy="365125"/>
          </a:xfrm>
        </p:spPr>
        <p:txBody>
          <a:bodyPr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Pooja Sawant</a:t>
            </a:r>
          </a:p>
        </p:txBody>
      </p:sp>
    </p:spTree>
    <p:extLst>
      <p:ext uri="{BB962C8B-B14F-4D97-AF65-F5344CB8AC3E}">
        <p14:creationId xmlns:p14="http://schemas.microsoft.com/office/powerpoint/2010/main" val="15878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4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FDC1CE-8ACB-41B0-BF71-97D303126502}"/>
              </a:ext>
            </a:extLst>
          </p:cNvPr>
          <p:cNvSpPr txBox="1"/>
          <p:nvPr/>
        </p:nvSpPr>
        <p:spPr>
          <a:xfrm>
            <a:off x="1148079" y="855220"/>
            <a:ext cx="103924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CANINE PARVOVIRUS DETECTION SYSTEM</a:t>
            </a:r>
          </a:p>
        </p:txBody>
      </p:sp>
      <p:pic>
        <p:nvPicPr>
          <p:cNvPr id="6" name="Picture 5" descr="A picture containing animal, arthropod, invertebrate, acarine&#10;&#10;Description generated with very high confidence">
            <a:extLst>
              <a:ext uri="{FF2B5EF4-FFF2-40B4-BE49-F238E27FC236}">
                <a16:creationId xmlns:a16="http://schemas.microsoft.com/office/drawing/2014/main" id="{8663197C-8427-49B5-96CD-5C90D7DD3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660" y="2185354"/>
            <a:ext cx="2237740" cy="1682034"/>
          </a:xfrm>
          <a:prstGeom prst="rect">
            <a:avLst/>
          </a:prstGeom>
        </p:spPr>
      </p:pic>
      <p:pic>
        <p:nvPicPr>
          <p:cNvPr id="7" name="Picture 6" descr="A picture containing animal, arthropod, invertebrate, acarine&#10;&#10;Description generated with very high confidence">
            <a:extLst>
              <a:ext uri="{FF2B5EF4-FFF2-40B4-BE49-F238E27FC236}">
                <a16:creationId xmlns:a16="http://schemas.microsoft.com/office/drawing/2014/main" id="{7B06EC7A-7940-4EEF-9213-15A687758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1" y="1159194"/>
            <a:ext cx="2237740" cy="1682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4DF693-5E6A-45A2-AB11-C8031BA05F73}"/>
              </a:ext>
            </a:extLst>
          </p:cNvPr>
          <p:cNvSpPr txBox="1"/>
          <p:nvPr/>
        </p:nvSpPr>
        <p:spPr>
          <a:xfrm>
            <a:off x="7470476" y="5106838"/>
            <a:ext cx="5279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-- Pooja Sawant</a:t>
            </a:r>
          </a:p>
        </p:txBody>
      </p:sp>
    </p:spTree>
    <p:extLst>
      <p:ext uri="{BB962C8B-B14F-4D97-AF65-F5344CB8AC3E}">
        <p14:creationId xmlns:p14="http://schemas.microsoft.com/office/powerpoint/2010/main" val="341348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4" grpId="1" build="allAtOnce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t="-17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09E5A0-8209-4633-A3B9-E2C9FD515037}"/>
              </a:ext>
            </a:extLst>
          </p:cNvPr>
          <p:cNvSpPr txBox="1"/>
          <p:nvPr/>
        </p:nvSpPr>
        <p:spPr>
          <a:xfrm>
            <a:off x="86264" y="1483743"/>
            <a:ext cx="41234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What is </a:t>
            </a:r>
            <a:r>
              <a:rPr lang="en-US" sz="4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ParvoVirus</a:t>
            </a:r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???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F2CF4-B4F2-4030-91A7-F107FF492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40020" y="6492875"/>
            <a:ext cx="4114800" cy="365125"/>
          </a:xfrm>
        </p:spPr>
        <p:txBody>
          <a:bodyPr/>
          <a:lstStyle/>
          <a:p>
            <a:pPr algn="r"/>
            <a:r>
              <a:rPr lang="en-US" sz="1400" dirty="0"/>
              <a:t>Pooja Sawant</a:t>
            </a:r>
          </a:p>
        </p:txBody>
      </p:sp>
    </p:spTree>
    <p:extLst>
      <p:ext uri="{BB962C8B-B14F-4D97-AF65-F5344CB8AC3E}">
        <p14:creationId xmlns:p14="http://schemas.microsoft.com/office/powerpoint/2010/main" val="88696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l="-13000" t="-32000" r="-9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1futls1q[1]">
            <a:extLst>
              <a:ext uri="{FF2B5EF4-FFF2-40B4-BE49-F238E27FC236}">
                <a16:creationId xmlns:a16="http://schemas.microsoft.com/office/drawing/2014/main" id="{1B658E9A-C57A-4B9D-8112-832E5FCDA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588619" y="2758154"/>
            <a:ext cx="6470904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1futls1q[1]">
            <a:extLst>
              <a:ext uri="{FF2B5EF4-FFF2-40B4-BE49-F238E27FC236}">
                <a16:creationId xmlns:a16="http://schemas.microsoft.com/office/drawing/2014/main" id="{6AAAF2C6-EA58-467F-8D31-3EF68DBEA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82902" y="2758154"/>
            <a:ext cx="6470905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A5AC08-2956-4C39-859A-BA6FA5E83F4C}"/>
              </a:ext>
            </a:extLst>
          </p:cNvPr>
          <p:cNvSpPr txBox="1"/>
          <p:nvPr/>
        </p:nvSpPr>
        <p:spPr>
          <a:xfrm>
            <a:off x="1328298" y="938986"/>
            <a:ext cx="91988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Parvovirus has been in the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United States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since the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1970s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.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Parvovirus is one of the most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deadly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of viruses affecting dogs.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75B529-E18A-405E-8DD3-AE8876C64D69}"/>
              </a:ext>
            </a:extLst>
          </p:cNvPr>
          <p:cNvSpPr txBox="1"/>
          <p:nvPr/>
        </p:nvSpPr>
        <p:spPr>
          <a:xfrm>
            <a:off x="1328298" y="3528536"/>
            <a:ext cx="9198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It attacks the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white blood cells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55B686-88B4-4A2B-A4F6-8A3A9AA4B31C}"/>
              </a:ext>
            </a:extLst>
          </p:cNvPr>
          <p:cNvSpPr txBox="1"/>
          <p:nvPr/>
        </p:nvSpPr>
        <p:spPr>
          <a:xfrm>
            <a:off x="1328298" y="4502168"/>
            <a:ext cx="8979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It causes serious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damage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to the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intestinal tract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and sometimes the 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heart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D7DBBDF-E4EA-474C-AEAE-A1DF4D30D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492875"/>
            <a:ext cx="4114800" cy="365125"/>
          </a:xfrm>
        </p:spPr>
        <p:txBody>
          <a:bodyPr/>
          <a:lstStyle/>
          <a:p>
            <a:pPr algn="r"/>
            <a:r>
              <a:rPr lang="en-US" sz="1400" dirty="0"/>
              <a:t>Pooja Sawant</a:t>
            </a:r>
          </a:p>
        </p:txBody>
      </p:sp>
    </p:spTree>
    <p:extLst>
      <p:ext uri="{BB962C8B-B14F-4D97-AF65-F5344CB8AC3E}">
        <p14:creationId xmlns:p14="http://schemas.microsoft.com/office/powerpoint/2010/main" val="80738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E7E9BD-97AA-4A88-8E9A-335EE06D138F}"/>
              </a:ext>
            </a:extLst>
          </p:cNvPr>
          <p:cNvSpPr txBox="1"/>
          <p:nvPr/>
        </p:nvSpPr>
        <p:spPr>
          <a:xfrm>
            <a:off x="569344" y="333670"/>
            <a:ext cx="72720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Why Parvovirus ???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884E1-58AF-4B0A-9CEC-65FAD492F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492875"/>
            <a:ext cx="4114800" cy="365125"/>
          </a:xfrm>
        </p:spPr>
        <p:txBody>
          <a:bodyPr/>
          <a:lstStyle/>
          <a:p>
            <a:pPr algn="r"/>
            <a:r>
              <a:rPr lang="en-US" sz="1400" dirty="0"/>
              <a:t>Pooja Sawant</a:t>
            </a:r>
          </a:p>
        </p:txBody>
      </p:sp>
    </p:spTree>
    <p:extLst>
      <p:ext uri="{BB962C8B-B14F-4D97-AF65-F5344CB8AC3E}">
        <p14:creationId xmlns:p14="http://schemas.microsoft.com/office/powerpoint/2010/main" val="252267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79C6C1E-840A-4321-8D78-C4DACE4BB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049" y="321734"/>
            <a:ext cx="5098734" cy="6069922"/>
          </a:xfrm>
          <a:prstGeom prst="rect">
            <a:avLst/>
          </a:prstGeom>
        </p:spPr>
      </p:pic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6A0C03D-608F-4030-8378-E7C328F97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44" y="3631096"/>
            <a:ext cx="4797478" cy="2760560"/>
          </a:xfrm>
          <a:prstGeom prst="rect">
            <a:avLst/>
          </a:prstGeom>
        </p:spPr>
      </p:pic>
      <p:pic>
        <p:nvPicPr>
          <p:cNvPr id="4" name="Picture 3" descr="A close up of a newspaper&#10;&#10;Description generated with high confidence">
            <a:extLst>
              <a:ext uri="{FF2B5EF4-FFF2-40B4-BE49-F238E27FC236}">
                <a16:creationId xmlns:a16="http://schemas.microsoft.com/office/drawing/2014/main" id="{7073ED9B-6EF2-491A-8035-F2701B830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91" y="321734"/>
            <a:ext cx="4271385" cy="29051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741863F-6D0B-4A5D-8655-F11ADB70F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65236" y="6492875"/>
            <a:ext cx="54267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sz="1200" b="0" i="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Pooja Sawant</a:t>
            </a:r>
          </a:p>
        </p:txBody>
      </p:sp>
    </p:spTree>
    <p:extLst>
      <p:ext uri="{BB962C8B-B14F-4D97-AF65-F5344CB8AC3E}">
        <p14:creationId xmlns:p14="http://schemas.microsoft.com/office/powerpoint/2010/main" val="292863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1futls1q[1]">
            <a:extLst>
              <a:ext uri="{FF2B5EF4-FFF2-40B4-BE49-F238E27FC236}">
                <a16:creationId xmlns:a16="http://schemas.microsoft.com/office/drawing/2014/main" id="{96DE23B0-2F1C-4DD2-928A-8FCF082EF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588619" y="2758154"/>
            <a:ext cx="6470904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1futls1q[1]">
            <a:extLst>
              <a:ext uri="{FF2B5EF4-FFF2-40B4-BE49-F238E27FC236}">
                <a16:creationId xmlns:a16="http://schemas.microsoft.com/office/drawing/2014/main" id="{0A4DEAB4-E31C-4BEE-B583-FFD5D7CB0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82902" y="2758154"/>
            <a:ext cx="6470905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8037BE-9D73-46BB-B321-0212A123E6A6}"/>
              </a:ext>
            </a:extLst>
          </p:cNvPr>
          <p:cNvSpPr txBox="1"/>
          <p:nvPr/>
        </p:nvSpPr>
        <p:spPr>
          <a:xfrm>
            <a:off x="1419738" y="799009"/>
            <a:ext cx="912571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latin typeface="Comic Sans MS" panose="030F0702030302020204" pitchFamily="66" charset="0"/>
              </a:rPr>
              <a:t> One of the most frightening words a pet owner can hear is </a:t>
            </a:r>
            <a:r>
              <a:rPr lang="en-US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parvo</a:t>
            </a:r>
            <a:r>
              <a:rPr lang="en-US" sz="2800" dirty="0">
                <a:latin typeface="Comic Sans MS" panose="030F0702030302020204" pitchFamily="66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800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latin typeface="Comic Sans MS" panose="030F0702030302020204" pitchFamily="66" charset="0"/>
              </a:rPr>
              <a:t>Once infected, it often takes a </a:t>
            </a:r>
            <a:r>
              <a:rPr lang="en-US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serious</a:t>
            </a:r>
            <a:r>
              <a:rPr lang="en-US" sz="2800" dirty="0">
                <a:latin typeface="Comic Sans MS" panose="030F0702030302020204" pitchFamily="66" charset="0"/>
              </a:rPr>
              <a:t> turn within a matter of </a:t>
            </a:r>
            <a:r>
              <a:rPr lang="en-US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3-7</a:t>
            </a:r>
            <a:r>
              <a:rPr lang="en-US" sz="2800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days</a:t>
            </a:r>
            <a:r>
              <a:rPr lang="en-US" sz="2800" dirty="0">
                <a:latin typeface="Comic Sans MS" panose="030F0702030302020204" pitchFamily="66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800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latin typeface="Comic Sans MS" panose="030F0702030302020204" pitchFamily="66" charset="0"/>
              </a:rPr>
              <a:t>With </a:t>
            </a:r>
            <a:r>
              <a:rPr lang="en-US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aggressive</a:t>
            </a:r>
            <a:r>
              <a:rPr lang="en-US" sz="2800" dirty="0">
                <a:latin typeface="Comic Sans MS" panose="030F0702030302020204" pitchFamily="66" charset="0"/>
              </a:rPr>
              <a:t> veterinarian care about </a:t>
            </a:r>
            <a:r>
              <a:rPr lang="en-US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80%</a:t>
            </a:r>
            <a:r>
              <a:rPr lang="en-US" sz="2800" dirty="0">
                <a:latin typeface="Comic Sans MS" panose="030F0702030302020204" pitchFamily="66" charset="0"/>
              </a:rPr>
              <a:t> of the dogs can be </a:t>
            </a:r>
            <a:r>
              <a:rPr lang="en-US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cured</a:t>
            </a:r>
            <a:r>
              <a:rPr lang="en-US" sz="2800" dirty="0">
                <a:latin typeface="Comic Sans MS" panose="030F0702030302020204" pitchFamily="66" charset="0"/>
              </a:rPr>
              <a:t>.</a:t>
            </a:r>
          </a:p>
          <a:p>
            <a:endParaRPr lang="en-US" sz="2800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latin typeface="Comic Sans MS" panose="030F0702030302020204" pitchFamily="66" charset="0"/>
              </a:rPr>
              <a:t>This is why catching the </a:t>
            </a:r>
            <a:r>
              <a:rPr lang="en-US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onset of symptoms</a:t>
            </a:r>
            <a:r>
              <a:rPr lang="en-US" sz="2800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latin typeface="Comic Sans MS" panose="030F0702030302020204" pitchFamily="66" charset="0"/>
              </a:rPr>
              <a:t>and responding with </a:t>
            </a:r>
            <a:r>
              <a:rPr lang="en-US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emergency veterinary care</a:t>
            </a:r>
            <a:r>
              <a:rPr lang="en-US" sz="2800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en-US" sz="2800" dirty="0">
                <a:latin typeface="Comic Sans MS" panose="030F0702030302020204" pitchFamily="66" charset="0"/>
              </a:rPr>
              <a:t>is so important.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800" dirty="0">
              <a:latin typeface="Comic Sans MS" panose="030F0702030302020204" pitchFamily="66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B0C51-9FBF-4842-96FD-1A9745F3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492875"/>
            <a:ext cx="4114800" cy="365125"/>
          </a:xfrm>
        </p:spPr>
        <p:txBody>
          <a:bodyPr/>
          <a:lstStyle/>
          <a:p>
            <a:pPr algn="r"/>
            <a:r>
              <a:rPr lang="en-US" sz="1400" dirty="0"/>
              <a:t>Pooja Sawant</a:t>
            </a:r>
          </a:p>
        </p:txBody>
      </p:sp>
    </p:spTree>
    <p:extLst>
      <p:ext uri="{BB962C8B-B14F-4D97-AF65-F5344CB8AC3E}">
        <p14:creationId xmlns:p14="http://schemas.microsoft.com/office/powerpoint/2010/main" val="143249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EA4505-471E-48F0-B1BB-8B99A4C2F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47" y="239358"/>
            <a:ext cx="9404723" cy="1400530"/>
          </a:xfrm>
        </p:spPr>
        <p:txBody>
          <a:bodyPr/>
          <a:lstStyle/>
          <a:p>
            <a:pPr algn="ctr"/>
            <a:r>
              <a:rPr lang="en-US" sz="4400" dirty="0">
                <a:latin typeface="Algerian" panose="04020705040A02060702" pitchFamily="82" charset="0"/>
              </a:rPr>
              <a:t>INPUT NODES </a:t>
            </a:r>
            <a:br>
              <a:rPr lang="en-US" sz="4400" dirty="0">
                <a:latin typeface="Algerian" panose="04020705040A02060702" pitchFamily="82" charset="0"/>
              </a:rPr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A60E43-D680-4805-9805-CC66E3858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129" y="1369472"/>
            <a:ext cx="4396339" cy="4195763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mic Sans MS" panose="030F0702030302020204" pitchFamily="66" charset="0"/>
              </a:rPr>
              <a:t> Dog’s Age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mic Sans MS" panose="030F0702030302020204" pitchFamily="66" charset="0"/>
              </a:rPr>
              <a:t>Physical Examination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mic Sans MS" panose="030F0702030302020204" pitchFamily="66" charset="0"/>
              </a:rPr>
              <a:t>Lethargy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mic Sans MS" panose="030F0702030302020204" pitchFamily="66" charset="0"/>
              </a:rPr>
              <a:t>Diarrhea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mic Sans MS" panose="030F0702030302020204" pitchFamily="66" charset="0"/>
              </a:rPr>
              <a:t>Vomiting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mic Sans MS" panose="030F0702030302020204" pitchFamily="66" charset="0"/>
              </a:rPr>
              <a:t>Anorexia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mic Sans MS" panose="030F0702030302020204" pitchFamily="66" charset="0"/>
              </a:rPr>
              <a:t>Fever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mic Sans MS" panose="030F0702030302020204" pitchFamily="66" charset="0"/>
              </a:rPr>
              <a:t>Severe Weight Loss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mic Sans MS" panose="030F0702030302020204" pitchFamily="66" charset="0"/>
              </a:rPr>
              <a:t>Skin Tenting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mic Sans MS" panose="030F0702030302020204" pitchFamily="66" charset="0"/>
              </a:rPr>
              <a:t>Tacky gums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mic Sans MS" panose="030F0702030302020204" pitchFamily="66" charset="0"/>
              </a:rPr>
              <a:t>Presence of ticks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mic Sans MS" panose="030F0702030302020204" pitchFamily="66" charset="0"/>
              </a:rPr>
              <a:t>Another Health Condition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418563-8F31-465F-B4EB-C0E979277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468" y="1863052"/>
            <a:ext cx="4396341" cy="420024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mic Sans MS" panose="030F0702030302020204" pitchFamily="66" charset="0"/>
              </a:rPr>
              <a:t>Laboratory Tests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mic Sans MS" panose="030F0702030302020204" pitchFamily="66" charset="0"/>
              </a:rPr>
              <a:t>ELISA test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mic Sans MS" panose="030F0702030302020204" pitchFamily="66" charset="0"/>
              </a:rPr>
              <a:t>WBC Count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mic Sans MS" panose="030F0702030302020204" pitchFamily="66" charset="0"/>
              </a:rPr>
              <a:t>Environment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mic Sans MS" panose="030F0702030302020204" pitchFamily="66" charset="0"/>
              </a:rPr>
              <a:t>Parvo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mic Sans MS" panose="030F0702030302020204" pitchFamily="66" charset="0"/>
              </a:rPr>
              <a:t>Veterinarian Visit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omic Sans MS" panose="030F0702030302020204" pitchFamily="66" charset="0"/>
              </a:rPr>
              <a:t>Treatment Possible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09B1F2-AA4A-4426-9604-0F044D941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32205" y="6553199"/>
            <a:ext cx="3859795" cy="304801"/>
          </a:xfrm>
        </p:spPr>
        <p:txBody>
          <a:bodyPr/>
          <a:lstStyle/>
          <a:p>
            <a:pPr algn="r"/>
            <a:r>
              <a:rPr lang="en-US" dirty="0"/>
              <a:t>Pooja Sawant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33F0DA-9236-46F7-BDEB-CCEC6767A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9" b="11588"/>
          <a:stretch/>
        </p:blipFill>
        <p:spPr>
          <a:xfrm>
            <a:off x="1056015" y="1084215"/>
            <a:ext cx="9977856" cy="4766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29F584E-15F2-489F-A463-DEE84425FF38}"/>
                  </a:ext>
                </a:extLst>
              </p14:cNvPr>
              <p14:cNvContentPartPr/>
              <p14:nvPr/>
            </p14:nvContentPartPr>
            <p14:xfrm>
              <a:off x="2129912" y="5361625"/>
              <a:ext cx="4618080" cy="77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29F584E-15F2-489F-A463-DEE84425FF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3912" y="5289985"/>
                <a:ext cx="46897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D80EA50-5A8D-4327-AB03-D66DA0E0E59E}"/>
                  </a:ext>
                </a:extLst>
              </p14:cNvPr>
              <p14:cNvContentPartPr/>
              <p14:nvPr/>
            </p14:nvContentPartPr>
            <p14:xfrm>
              <a:off x="1385432" y="5608585"/>
              <a:ext cx="2225160" cy="26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D80EA50-5A8D-4327-AB03-D66DA0E0E5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9432" y="5536585"/>
                <a:ext cx="2296800" cy="17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420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CE95D5-2CC2-4E68-AB7D-E27089232D8F}"/>
              </a:ext>
            </a:extLst>
          </p:cNvPr>
          <p:cNvSpPr txBox="1"/>
          <p:nvPr/>
        </p:nvSpPr>
        <p:spPr>
          <a:xfrm>
            <a:off x="1595482" y="100701"/>
            <a:ext cx="8763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lgerian" panose="04020705040A02060702" pitchFamily="82" charset="0"/>
              </a:rPr>
              <a:t>Prototype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C54C4F-E95C-4399-929D-D54CD18D8916}"/>
              </a:ext>
            </a:extLst>
          </p:cNvPr>
          <p:cNvSpPr txBox="1"/>
          <p:nvPr/>
        </p:nvSpPr>
        <p:spPr>
          <a:xfrm>
            <a:off x="4133088" y="921564"/>
            <a:ext cx="3483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Bayesian Network in NETICA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5D73E-E192-4945-8B66-7445B9A58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0" r="2200" b="8533"/>
          <a:stretch/>
        </p:blipFill>
        <p:spPr>
          <a:xfrm>
            <a:off x="993648" y="1873846"/>
            <a:ext cx="10204704" cy="4664113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54F5849-4705-414E-978C-6248A9E5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14399" y="6553199"/>
            <a:ext cx="6277601" cy="304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spcAft>
                <a:spcPts val="600"/>
              </a:spcAft>
            </a:pPr>
            <a:r>
              <a:rPr lang="en-US" b="0" i="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Pooja Sawant</a:t>
            </a:r>
          </a:p>
        </p:txBody>
      </p:sp>
    </p:spTree>
    <p:extLst>
      <p:ext uri="{BB962C8B-B14F-4D97-AF65-F5344CB8AC3E}">
        <p14:creationId xmlns:p14="http://schemas.microsoft.com/office/powerpoint/2010/main" val="245404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6403</TotalTime>
  <Words>329</Words>
  <Application>Microsoft Office PowerPoint</Application>
  <PresentationFormat>Widescreen</PresentationFormat>
  <Paragraphs>77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Algerian</vt:lpstr>
      <vt:lpstr>Arial</vt:lpstr>
      <vt:lpstr>Calibri</vt:lpstr>
      <vt:lpstr>Calibri Light</vt:lpstr>
      <vt:lpstr>Century Gothic</vt:lpstr>
      <vt:lpstr>Comic Sans MS</vt:lpstr>
      <vt:lpstr>Segoe Print</vt:lpstr>
      <vt:lpstr>Wingdings</vt:lpstr>
      <vt:lpstr>Wingdings 3</vt:lpstr>
      <vt:lpstr>Office Theme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NODES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Sawant, Pooja</dc:creator>
  <cp:lastModifiedBy>Sawant, Pooja</cp:lastModifiedBy>
  <cp:revision>68</cp:revision>
  <dcterms:created xsi:type="dcterms:W3CDTF">2018-04-16T20:56:09Z</dcterms:created>
  <dcterms:modified xsi:type="dcterms:W3CDTF">2018-04-23T14:29:39Z</dcterms:modified>
</cp:coreProperties>
</file>